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slide" Target="slides/slide21.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35" Type="http://schemas.openxmlformats.org/officeDocument/2006/relationships/font" Target="fonts/OpenSans-bold.fntdata"/><Relationship Id="rId12" Type="http://schemas.openxmlformats.org/officeDocument/2006/relationships/slide" Target="slides/slide8.xml"/><Relationship Id="rId34" Type="http://schemas.openxmlformats.org/officeDocument/2006/relationships/font" Target="fonts/OpenSans-regular.fntdata"/><Relationship Id="rId15" Type="http://schemas.openxmlformats.org/officeDocument/2006/relationships/slide" Target="slides/slide11.xml"/><Relationship Id="rId37" Type="http://schemas.openxmlformats.org/officeDocument/2006/relationships/font" Target="fonts/OpenSans-boldItalic.fntdata"/><Relationship Id="rId14" Type="http://schemas.openxmlformats.org/officeDocument/2006/relationships/slide" Target="slides/slide10.xml"/><Relationship Id="rId36"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eveloper.xamarin.com/Recipes/android/" TargetMode="External"/><Relationship Id="rId4" Type="http://schemas.openxmlformats.org/officeDocument/2006/relationships/hyperlink" Target="https://www.androidhive.info/2012/05/how-to-connect-android-with-php-mysql/" TargetMode="External"/><Relationship Id="rId11" Type="http://schemas.openxmlformats.org/officeDocument/2006/relationships/hyperlink" Target="https://developers.google.com/google-apps/calendar/quickstart/dotnet" TargetMode="External"/><Relationship Id="rId10" Type="http://schemas.openxmlformats.org/officeDocument/2006/relationships/hyperlink" Target="https://developer.xamarin.com/Recipes/android/Controls/ImageButton/Create_An_ImageButton/" TargetMode="External"/><Relationship Id="rId12" Type="http://schemas.openxmlformats.org/officeDocument/2006/relationships/hyperlink" Target="https://gymkhana.iitb.ac.in/sso/doc/" TargetMode="External"/><Relationship Id="rId9" Type="http://schemas.openxmlformats.org/officeDocument/2006/relationships/hyperlink" Target="https://developer.android.com/reference/android/widget/Button.html" TargetMode="External"/><Relationship Id="rId5" Type="http://schemas.openxmlformats.org/officeDocument/2006/relationships/hyperlink" Target="https://www.tutorialspoint.com/android/android_sqlite_database.htm" TargetMode="External"/><Relationship Id="rId6" Type="http://schemas.openxmlformats.org/officeDocument/2006/relationships/hyperlink" Target="https://stackoverflow.com/questions/23031837/android-keep-user-logged-in" TargetMode="External"/><Relationship Id="rId7" Type="http://schemas.openxmlformats.org/officeDocument/2006/relationships/hyperlink" Target="https://www.androidhive.info/2012/08/android-session-management-using-shared-preferences/" TargetMode="External"/><Relationship Id="rId8" Type="http://schemas.openxmlformats.org/officeDocument/2006/relationships/hyperlink" Target="https://auth0.com/blog/what-is-and-how-does-single-sign-on-wor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57600"/>
            <a:ext cx="5017500" cy="1578900"/>
          </a:xfrm>
          <a:prstGeom prst="rect">
            <a:avLst/>
          </a:prstGeom>
        </p:spPr>
        <p:txBody>
          <a:bodyPr anchorCtr="0" anchor="t" bIns="91425" lIns="91425" rIns="91425" wrap="square" tIns="91425">
            <a:noAutofit/>
          </a:bodyPr>
          <a:lstStyle/>
          <a:p>
            <a:pPr indent="0" lvl="0" marL="0" rtl="0">
              <a:spcBef>
                <a:spcPts val="0"/>
              </a:spcBef>
              <a:buNone/>
            </a:pPr>
            <a:r>
              <a:rPr b="1" i="1" lang="en" sz="6000">
                <a:latin typeface="Lato"/>
                <a:ea typeface="Lato"/>
                <a:cs typeface="Lato"/>
                <a:sym typeface="Lato"/>
              </a:rPr>
              <a:t>     </a:t>
            </a:r>
            <a:r>
              <a:rPr b="1" i="1" lang="en" sz="6000">
                <a:latin typeface="Lato"/>
                <a:ea typeface="Lato"/>
                <a:cs typeface="Lato"/>
                <a:sym typeface="Lato"/>
              </a:rPr>
              <a:t>TEMPUS</a:t>
            </a:r>
          </a:p>
        </p:txBody>
      </p:sp>
      <p:sp>
        <p:nvSpPr>
          <p:cNvPr id="135" name="Shape 135"/>
          <p:cNvSpPr txBox="1"/>
          <p:nvPr>
            <p:ph idx="1" type="subTitle"/>
          </p:nvPr>
        </p:nvSpPr>
        <p:spPr>
          <a:xfrm>
            <a:off x="5956800" y="2624925"/>
            <a:ext cx="2974500" cy="511500"/>
          </a:xfrm>
          <a:prstGeom prst="rect">
            <a:avLst/>
          </a:prstGeom>
        </p:spPr>
        <p:txBody>
          <a:bodyPr anchorCtr="0" anchor="t" bIns="91425" lIns="91425" rIns="91425" wrap="square" tIns="91425">
            <a:noAutofit/>
          </a:bodyPr>
          <a:lstStyle/>
          <a:p>
            <a:pPr lvl="0" rtl="0">
              <a:spcBef>
                <a:spcPts val="0"/>
              </a:spcBef>
              <a:buNone/>
            </a:pPr>
            <a:r>
              <a:rPr lang="en" sz="2400"/>
              <a:t>-  Team eNRGy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2708100" y="1772425"/>
            <a:ext cx="3727800" cy="914100"/>
          </a:xfrm>
          <a:prstGeom prst="rect">
            <a:avLst/>
          </a:prstGeom>
        </p:spPr>
        <p:txBody>
          <a:bodyPr anchorCtr="0" anchor="t" bIns="91425" lIns="91425" rIns="91425" wrap="square" tIns="91425">
            <a:noAutofit/>
          </a:bodyPr>
          <a:lstStyle/>
          <a:p>
            <a:pPr lvl="0">
              <a:spcBef>
                <a:spcPts val="0"/>
              </a:spcBef>
              <a:buNone/>
            </a:pPr>
            <a:r>
              <a:rPr lang="en" sz="4800"/>
              <a:t>Homepage</a:t>
            </a:r>
          </a:p>
        </p:txBody>
      </p:sp>
      <p:pic>
        <p:nvPicPr>
          <p:cNvPr descr="pic4.png" id="190" name="Shape 190"/>
          <p:cNvPicPr preferRelativeResize="0"/>
          <p:nvPr/>
        </p:nvPicPr>
        <p:blipFill>
          <a:blip r:embed="rId3">
            <a:alphaModFix/>
          </a:blip>
          <a:stretch>
            <a:fillRect/>
          </a:stretch>
        </p:blipFill>
        <p:spPr>
          <a:xfrm>
            <a:off x="428125" y="618288"/>
            <a:ext cx="1942499" cy="3453326"/>
          </a:xfrm>
          <a:prstGeom prst="rect">
            <a:avLst/>
          </a:prstGeom>
          <a:noFill/>
          <a:ln>
            <a:noFill/>
          </a:ln>
        </p:spPr>
      </p:pic>
      <p:pic>
        <p:nvPicPr>
          <p:cNvPr id="191" name="Shape 191"/>
          <p:cNvPicPr preferRelativeResize="0"/>
          <p:nvPr/>
        </p:nvPicPr>
        <p:blipFill>
          <a:blip r:embed="rId4">
            <a:alphaModFix/>
          </a:blip>
          <a:stretch>
            <a:fillRect/>
          </a:stretch>
        </p:blipFill>
        <p:spPr>
          <a:xfrm>
            <a:off x="6724945" y="618275"/>
            <a:ext cx="1942507" cy="3453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5556800" y="2019525"/>
            <a:ext cx="7038900" cy="914100"/>
          </a:xfrm>
          <a:prstGeom prst="rect">
            <a:avLst/>
          </a:prstGeom>
        </p:spPr>
        <p:txBody>
          <a:bodyPr anchorCtr="0" anchor="t" bIns="91425" lIns="91425" rIns="91425" wrap="square" tIns="91425">
            <a:noAutofit/>
          </a:bodyPr>
          <a:lstStyle/>
          <a:p>
            <a:pPr lvl="0">
              <a:spcBef>
                <a:spcPts val="0"/>
              </a:spcBef>
              <a:buNone/>
            </a:pPr>
            <a:r>
              <a:rPr lang="en" sz="4800"/>
              <a:t>Profile</a:t>
            </a:r>
          </a:p>
        </p:txBody>
      </p:sp>
      <p:pic>
        <p:nvPicPr>
          <p:cNvPr descr="pic6.png" id="197" name="Shape 197"/>
          <p:cNvPicPr preferRelativeResize="0"/>
          <p:nvPr/>
        </p:nvPicPr>
        <p:blipFill>
          <a:blip r:embed="rId3">
            <a:alphaModFix/>
          </a:blip>
          <a:stretch>
            <a:fillRect/>
          </a:stretch>
        </p:blipFill>
        <p:spPr>
          <a:xfrm>
            <a:off x="2110950" y="364763"/>
            <a:ext cx="2429376" cy="4318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1430600" y="2048150"/>
            <a:ext cx="7038900" cy="914100"/>
          </a:xfrm>
          <a:prstGeom prst="rect">
            <a:avLst/>
          </a:prstGeom>
        </p:spPr>
        <p:txBody>
          <a:bodyPr anchorCtr="0" anchor="t" bIns="91425" lIns="91425" rIns="91425" wrap="square" tIns="91425">
            <a:noAutofit/>
          </a:bodyPr>
          <a:lstStyle/>
          <a:p>
            <a:pPr lvl="0">
              <a:spcBef>
                <a:spcPts val="0"/>
              </a:spcBef>
              <a:buNone/>
            </a:pPr>
            <a:r>
              <a:rPr lang="en" sz="4800"/>
              <a:t>Courses</a:t>
            </a:r>
          </a:p>
        </p:txBody>
      </p:sp>
      <p:pic>
        <p:nvPicPr>
          <p:cNvPr descr="pic7.png" id="203" name="Shape 203"/>
          <p:cNvPicPr preferRelativeResize="0"/>
          <p:nvPr/>
        </p:nvPicPr>
        <p:blipFill>
          <a:blip r:embed="rId3">
            <a:alphaModFix/>
          </a:blip>
          <a:stretch>
            <a:fillRect/>
          </a:stretch>
        </p:blipFill>
        <p:spPr>
          <a:xfrm>
            <a:off x="5594926" y="301075"/>
            <a:ext cx="2600875" cy="4623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4758975" y="1601175"/>
            <a:ext cx="4765800" cy="914100"/>
          </a:xfrm>
          <a:prstGeom prst="rect">
            <a:avLst/>
          </a:prstGeom>
        </p:spPr>
        <p:txBody>
          <a:bodyPr anchorCtr="0" anchor="t" bIns="91425" lIns="91425" rIns="91425" wrap="square" tIns="91425">
            <a:noAutofit/>
          </a:bodyPr>
          <a:lstStyle/>
          <a:p>
            <a:pPr lvl="0">
              <a:spcBef>
                <a:spcPts val="0"/>
              </a:spcBef>
              <a:buNone/>
            </a:pPr>
            <a:r>
              <a:rPr lang="en" sz="4800"/>
              <a:t>Courses in Detail</a:t>
            </a:r>
          </a:p>
        </p:txBody>
      </p:sp>
      <p:pic>
        <p:nvPicPr>
          <p:cNvPr descr="pic8.png" id="209" name="Shape 209"/>
          <p:cNvPicPr preferRelativeResize="0"/>
          <p:nvPr/>
        </p:nvPicPr>
        <p:blipFill>
          <a:blip r:embed="rId3">
            <a:alphaModFix/>
          </a:blip>
          <a:stretch>
            <a:fillRect/>
          </a:stretch>
        </p:blipFill>
        <p:spPr>
          <a:xfrm>
            <a:off x="1844725" y="1079675"/>
            <a:ext cx="1986104" cy="3530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012275" y="1610825"/>
            <a:ext cx="7038900" cy="914100"/>
          </a:xfrm>
          <a:prstGeom prst="rect">
            <a:avLst/>
          </a:prstGeom>
        </p:spPr>
        <p:txBody>
          <a:bodyPr anchorCtr="0" anchor="t" bIns="91425" lIns="91425" rIns="91425" wrap="square" tIns="91425">
            <a:noAutofit/>
          </a:bodyPr>
          <a:lstStyle/>
          <a:p>
            <a:pPr lvl="0">
              <a:spcBef>
                <a:spcPts val="0"/>
              </a:spcBef>
              <a:buNone/>
            </a:pPr>
            <a:r>
              <a:rPr lang="en" sz="4800"/>
              <a:t>My Events</a:t>
            </a:r>
          </a:p>
        </p:txBody>
      </p:sp>
      <p:pic>
        <p:nvPicPr>
          <p:cNvPr descr="pic9.png" id="215" name="Shape 215"/>
          <p:cNvPicPr preferRelativeResize="0"/>
          <p:nvPr/>
        </p:nvPicPr>
        <p:blipFill>
          <a:blip r:embed="rId3">
            <a:alphaModFix/>
          </a:blip>
          <a:stretch>
            <a:fillRect/>
          </a:stretch>
        </p:blipFill>
        <p:spPr>
          <a:xfrm>
            <a:off x="4939627" y="205150"/>
            <a:ext cx="2419500" cy="43013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5205025" y="1287450"/>
            <a:ext cx="4336200" cy="914100"/>
          </a:xfrm>
          <a:prstGeom prst="rect">
            <a:avLst/>
          </a:prstGeom>
        </p:spPr>
        <p:txBody>
          <a:bodyPr anchorCtr="0" anchor="t" bIns="91425" lIns="91425" rIns="91425" wrap="square" tIns="91425">
            <a:noAutofit/>
          </a:bodyPr>
          <a:lstStyle/>
          <a:p>
            <a:pPr lvl="0">
              <a:spcBef>
                <a:spcPts val="0"/>
              </a:spcBef>
              <a:buNone/>
            </a:pPr>
            <a:r>
              <a:rPr lang="en" sz="4800"/>
              <a:t>Pending Events</a:t>
            </a:r>
          </a:p>
        </p:txBody>
      </p:sp>
      <p:pic>
        <p:nvPicPr>
          <p:cNvPr descr="pic10.png" id="221" name="Shape 221"/>
          <p:cNvPicPr preferRelativeResize="0"/>
          <p:nvPr/>
        </p:nvPicPr>
        <p:blipFill>
          <a:blip r:embed="rId3">
            <a:alphaModFix/>
          </a:blip>
          <a:stretch>
            <a:fillRect/>
          </a:stretch>
        </p:blipFill>
        <p:spPr>
          <a:xfrm>
            <a:off x="1436677" y="329600"/>
            <a:ext cx="2477849" cy="4405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736575" y="1715275"/>
            <a:ext cx="7038900" cy="914100"/>
          </a:xfrm>
          <a:prstGeom prst="rect">
            <a:avLst/>
          </a:prstGeom>
        </p:spPr>
        <p:txBody>
          <a:bodyPr anchorCtr="0" anchor="t" bIns="91425" lIns="91425" rIns="91425" wrap="square" tIns="91425">
            <a:noAutofit/>
          </a:bodyPr>
          <a:lstStyle/>
          <a:p>
            <a:pPr lvl="0">
              <a:spcBef>
                <a:spcPts val="0"/>
              </a:spcBef>
              <a:buNone/>
            </a:pPr>
            <a:r>
              <a:rPr lang="en" sz="4800"/>
              <a:t>Add Event</a:t>
            </a:r>
          </a:p>
          <a:p>
            <a:pPr lvl="0">
              <a:spcBef>
                <a:spcPts val="0"/>
              </a:spcBef>
              <a:buNone/>
            </a:pPr>
            <a:r>
              <a:t/>
            </a:r>
            <a:endParaRPr sz="4800"/>
          </a:p>
        </p:txBody>
      </p:sp>
      <p:pic>
        <p:nvPicPr>
          <p:cNvPr descr="pic11.png" id="227" name="Shape 227"/>
          <p:cNvPicPr preferRelativeResize="0"/>
          <p:nvPr/>
        </p:nvPicPr>
        <p:blipFill>
          <a:blip r:embed="rId3">
            <a:alphaModFix/>
          </a:blip>
          <a:stretch>
            <a:fillRect/>
          </a:stretch>
        </p:blipFill>
        <p:spPr>
          <a:xfrm>
            <a:off x="5101249" y="353438"/>
            <a:ext cx="2495575" cy="4436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5290600" y="1201875"/>
            <a:ext cx="3471000" cy="914100"/>
          </a:xfrm>
          <a:prstGeom prst="rect">
            <a:avLst/>
          </a:prstGeom>
        </p:spPr>
        <p:txBody>
          <a:bodyPr anchorCtr="0" anchor="t" bIns="91425" lIns="91425" rIns="91425" wrap="square" tIns="91425">
            <a:noAutofit/>
          </a:bodyPr>
          <a:lstStyle/>
          <a:p>
            <a:pPr lvl="0">
              <a:spcBef>
                <a:spcPts val="0"/>
              </a:spcBef>
              <a:buNone/>
            </a:pPr>
            <a:r>
              <a:rPr lang="en" sz="4800"/>
              <a:t>Discussion Forum (Topics)</a:t>
            </a:r>
          </a:p>
        </p:txBody>
      </p:sp>
      <p:pic>
        <p:nvPicPr>
          <p:cNvPr descr="pic12.png" id="233" name="Shape 233"/>
          <p:cNvPicPr preferRelativeResize="0"/>
          <p:nvPr/>
        </p:nvPicPr>
        <p:blipFill>
          <a:blip r:embed="rId3">
            <a:alphaModFix/>
          </a:blip>
          <a:stretch>
            <a:fillRect/>
          </a:stretch>
        </p:blipFill>
        <p:spPr>
          <a:xfrm>
            <a:off x="1577475" y="331188"/>
            <a:ext cx="2520625" cy="4481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888675" y="1487125"/>
            <a:ext cx="3927300" cy="914100"/>
          </a:xfrm>
          <a:prstGeom prst="rect">
            <a:avLst/>
          </a:prstGeom>
        </p:spPr>
        <p:txBody>
          <a:bodyPr anchorCtr="0" anchor="t" bIns="91425" lIns="91425" rIns="91425" wrap="square" tIns="91425">
            <a:noAutofit/>
          </a:bodyPr>
          <a:lstStyle/>
          <a:p>
            <a:pPr lvl="0">
              <a:spcBef>
                <a:spcPts val="0"/>
              </a:spcBef>
              <a:buNone/>
            </a:pPr>
            <a:r>
              <a:rPr lang="en" sz="4800"/>
              <a:t>Discussion Forum (Posts)</a:t>
            </a:r>
          </a:p>
        </p:txBody>
      </p:sp>
      <p:pic>
        <p:nvPicPr>
          <p:cNvPr descr="pic13.png" id="239" name="Shape 239"/>
          <p:cNvPicPr preferRelativeResize="0"/>
          <p:nvPr/>
        </p:nvPicPr>
        <p:blipFill>
          <a:blip r:embed="rId3">
            <a:alphaModFix/>
          </a:blip>
          <a:stretch>
            <a:fillRect/>
          </a:stretch>
        </p:blipFill>
        <p:spPr>
          <a:xfrm>
            <a:off x="5205825" y="346538"/>
            <a:ext cx="2503351" cy="4450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2745088" y="106800"/>
            <a:ext cx="3993900" cy="914100"/>
          </a:xfrm>
          <a:prstGeom prst="rect">
            <a:avLst/>
          </a:prstGeom>
        </p:spPr>
        <p:txBody>
          <a:bodyPr anchorCtr="0" anchor="t" bIns="91425" lIns="91425" rIns="91425" wrap="square" tIns="91425">
            <a:noAutofit/>
          </a:bodyPr>
          <a:lstStyle/>
          <a:p>
            <a:pPr lvl="0">
              <a:spcBef>
                <a:spcPts val="0"/>
              </a:spcBef>
              <a:buNone/>
            </a:pPr>
            <a:r>
              <a:rPr lang="en" sz="4800"/>
              <a:t>Time Table</a:t>
            </a:r>
          </a:p>
        </p:txBody>
      </p:sp>
      <p:pic>
        <p:nvPicPr>
          <p:cNvPr descr="pic14.png" id="245" name="Shape 245"/>
          <p:cNvPicPr preferRelativeResize="0"/>
          <p:nvPr/>
        </p:nvPicPr>
        <p:blipFill>
          <a:blip r:embed="rId3">
            <a:alphaModFix/>
          </a:blip>
          <a:stretch>
            <a:fillRect/>
          </a:stretch>
        </p:blipFill>
        <p:spPr>
          <a:xfrm>
            <a:off x="6417275" y="1100902"/>
            <a:ext cx="2169850" cy="3616723"/>
          </a:xfrm>
          <a:prstGeom prst="rect">
            <a:avLst/>
          </a:prstGeom>
          <a:noFill/>
          <a:ln>
            <a:noFill/>
          </a:ln>
        </p:spPr>
      </p:pic>
      <p:pic>
        <p:nvPicPr>
          <p:cNvPr descr="pic16.png" id="246" name="Shape 246"/>
          <p:cNvPicPr preferRelativeResize="0"/>
          <p:nvPr/>
        </p:nvPicPr>
        <p:blipFill>
          <a:blip r:embed="rId4">
            <a:alphaModFix/>
          </a:blip>
          <a:stretch>
            <a:fillRect/>
          </a:stretch>
        </p:blipFill>
        <p:spPr>
          <a:xfrm>
            <a:off x="3634025" y="1098700"/>
            <a:ext cx="2216025" cy="3693677"/>
          </a:xfrm>
          <a:prstGeom prst="rect">
            <a:avLst/>
          </a:prstGeom>
          <a:noFill/>
          <a:ln>
            <a:noFill/>
          </a:ln>
        </p:spPr>
      </p:pic>
      <p:pic>
        <p:nvPicPr>
          <p:cNvPr descr="pic15.png" id="247" name="Shape 247"/>
          <p:cNvPicPr preferRelativeResize="0"/>
          <p:nvPr/>
        </p:nvPicPr>
        <p:blipFill>
          <a:blip r:embed="rId5">
            <a:alphaModFix/>
          </a:blip>
          <a:stretch>
            <a:fillRect/>
          </a:stretch>
        </p:blipFill>
        <p:spPr>
          <a:xfrm>
            <a:off x="850775" y="1098695"/>
            <a:ext cx="2216025" cy="36936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593125"/>
            <a:ext cx="70389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Abstract</a:t>
            </a:r>
          </a:p>
          <a:p>
            <a:pPr lvl="0">
              <a:spcBef>
                <a:spcPts val="0"/>
              </a:spcBef>
              <a:buNone/>
            </a:pPr>
            <a:r>
              <a:t/>
            </a:r>
            <a:endParaRPr/>
          </a:p>
        </p:txBody>
      </p:sp>
      <p:sp>
        <p:nvSpPr>
          <p:cNvPr id="141" name="Shape 141"/>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b="1" i="1" lang="en" sz="1800">
                <a:solidFill>
                  <a:srgbClr val="00FFFF"/>
                </a:solidFill>
              </a:rPr>
              <a:t>Tempus</a:t>
            </a:r>
            <a:r>
              <a:rPr lang="en" sz="1800"/>
              <a:t> (Latin for “time”), is an android app which will help students in effective management of time.</a:t>
            </a:r>
          </a:p>
          <a:p>
            <a:pPr lvl="0">
              <a:spcBef>
                <a:spcPts val="0"/>
              </a:spcBef>
              <a:buNone/>
            </a:pPr>
            <a:r>
              <a:rPr lang="en" sz="1800"/>
              <a:t>It provides the student with all the information about courses such as time table, quiz/exam schedule, assignment deadlines etc.</a:t>
            </a:r>
          </a:p>
          <a:p>
            <a:pPr lvl="0">
              <a:spcBef>
                <a:spcPts val="0"/>
              </a:spcBef>
              <a:buNone/>
            </a:pPr>
            <a:r>
              <a:rPr lang="en" sz="1800"/>
              <a:t>It also has a public discussion forum wherein people can post important updates, and ask queries.</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1297500" y="593125"/>
            <a:ext cx="70389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References</a:t>
            </a:r>
          </a:p>
        </p:txBody>
      </p:sp>
      <p:sp>
        <p:nvSpPr>
          <p:cNvPr id="253" name="Shape 253"/>
          <p:cNvSpPr txBox="1"/>
          <p:nvPr>
            <p:ph idx="1" type="body"/>
          </p:nvPr>
        </p:nvSpPr>
        <p:spPr>
          <a:xfrm>
            <a:off x="1052550" y="1288825"/>
            <a:ext cx="7038900" cy="3117300"/>
          </a:xfrm>
          <a:prstGeom prst="rect">
            <a:avLst/>
          </a:prstGeom>
        </p:spPr>
        <p:txBody>
          <a:bodyPr anchorCtr="0" anchor="t" bIns="91425" lIns="91425" rIns="91425" wrap="square" tIns="91425">
            <a:noAutofit/>
          </a:bodyPr>
          <a:lstStyle/>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3"/>
              </a:rPr>
              <a:t>https://developer.xamarin.com/Recipes/android/</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4"/>
              </a:rPr>
              <a:t>https://www.androidhive.info/2012/05/how-to-connect-android-with-php-mysql/</a:t>
            </a:r>
          </a:p>
          <a:p>
            <a:pPr indent="-311150" lvl="0" marL="457200" rtl="0">
              <a:lnSpc>
                <a:spcPct val="120000"/>
              </a:lnSpc>
              <a:spcBef>
                <a:spcPts val="600"/>
              </a:spcBef>
              <a:spcAft>
                <a:spcPts val="0"/>
              </a:spcAft>
              <a:buFont typeface="Open Sans"/>
              <a:buAutoNum type="arabicPeriod"/>
            </a:pPr>
            <a:r>
              <a:rPr lang="en" u="sng">
                <a:solidFill>
                  <a:schemeClr val="hlink"/>
                </a:solidFill>
                <a:latin typeface="Open Sans"/>
                <a:ea typeface="Open Sans"/>
                <a:cs typeface="Open Sans"/>
                <a:sym typeface="Open Sans"/>
                <a:hlinkClick r:id="rId5"/>
              </a:rPr>
              <a:t>https://www.tutorialspoint.com/android/android_sqlite_database.htm</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6"/>
              </a:rPr>
              <a:t>https://stackoverflow.com/questions/23031837/android-keep-user-logged-in</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7"/>
              </a:rPr>
              <a:t>https://www.androidhive.info/2012/08/android-session-management-using-shared-preferences/</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8"/>
              </a:rPr>
              <a:t>https://auth0.com/blog/what-is-and-how-does-single-sign-on-work/</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9"/>
              </a:rPr>
              <a:t>https://developer.android.com/reference/android/widget/Button.html</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10"/>
              </a:rPr>
              <a:t>https://developer.xamarin.com/Recipes/android/Controls/ImageButton/Create_An_ImageButton/</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11"/>
              </a:rPr>
              <a:t>https://developers.google.com/google-apps/calendar/quickstart/dotnet</a:t>
            </a:r>
          </a:p>
          <a:p>
            <a:pPr indent="-311150" lvl="0" marL="457200" rtl="0">
              <a:lnSpc>
                <a:spcPct val="120000"/>
              </a:lnSpc>
              <a:spcBef>
                <a:spcPts val="600"/>
              </a:spcBef>
              <a:spcAft>
                <a:spcPts val="0"/>
              </a:spcAft>
              <a:buClr>
                <a:srgbClr val="FFFFFF"/>
              </a:buClr>
              <a:buFont typeface="Open Sans"/>
              <a:buAutoNum type="arabicPeriod"/>
            </a:pPr>
            <a:r>
              <a:rPr lang="en" u="sng">
                <a:solidFill>
                  <a:schemeClr val="hlink"/>
                </a:solidFill>
                <a:latin typeface="Open Sans"/>
                <a:ea typeface="Open Sans"/>
                <a:cs typeface="Open Sans"/>
                <a:sym typeface="Open Sans"/>
                <a:hlinkClick r:id="rId12"/>
              </a:rPr>
              <a:t>https://gymkhana.iitb.ac.in/sso/doc/</a:t>
            </a:r>
            <a:r>
              <a:rPr lang="en">
                <a:solidFill>
                  <a:srgbClr val="FFFFFF"/>
                </a:solidFill>
                <a:latin typeface="Open Sans"/>
                <a:ea typeface="Open Sans"/>
                <a:cs typeface="Open Sans"/>
                <a:sym typeface="Open Sans"/>
              </a:rPr>
              <a:t> </a:t>
            </a:r>
          </a:p>
          <a:p>
            <a:pPr lvl="0" rtl="0">
              <a:lnSpc>
                <a:spcPct val="120000"/>
              </a:lnSpc>
              <a:spcBef>
                <a:spcPts val="600"/>
              </a:spcBef>
              <a:spcAft>
                <a:spcPts val="0"/>
              </a:spcAft>
              <a:buNone/>
            </a:pPr>
            <a:r>
              <a:t/>
            </a:r>
            <a:endParaRPr>
              <a:solidFill>
                <a:srgbClr val="FFFFFF"/>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ctrTitle"/>
          </p:nvPr>
        </p:nvSpPr>
        <p:spPr>
          <a:xfrm>
            <a:off x="3537150" y="1557600"/>
            <a:ext cx="5017500" cy="1578900"/>
          </a:xfrm>
          <a:prstGeom prst="rect">
            <a:avLst/>
          </a:prstGeom>
        </p:spPr>
        <p:txBody>
          <a:bodyPr anchorCtr="0" anchor="t" bIns="91425" lIns="91425" rIns="91425" wrap="square" tIns="91425">
            <a:noAutofit/>
          </a:bodyPr>
          <a:lstStyle/>
          <a:p>
            <a:pPr indent="0" lvl="0" marL="0" rtl="0">
              <a:spcBef>
                <a:spcPts val="0"/>
              </a:spcBef>
              <a:buNone/>
            </a:pPr>
            <a:r>
              <a:rPr b="1" i="1" lang="en" sz="6000">
                <a:latin typeface="Lato"/>
                <a:ea typeface="Lato"/>
                <a:cs typeface="Lato"/>
                <a:sym typeface="Lato"/>
              </a:rPr>
              <a:t>THANK YOU!</a:t>
            </a:r>
          </a:p>
        </p:txBody>
      </p:sp>
      <p:sp>
        <p:nvSpPr>
          <p:cNvPr id="259" name="Shape 259"/>
          <p:cNvSpPr txBox="1"/>
          <p:nvPr/>
        </p:nvSpPr>
        <p:spPr>
          <a:xfrm>
            <a:off x="1119950" y="4284800"/>
            <a:ext cx="6682200" cy="4236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FFFFF"/>
                </a:solidFill>
              </a:rPr>
              <a:t>Note: Implementation has been described extensively in the project report.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297500" y="593125"/>
            <a:ext cx="70389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Introduction</a:t>
            </a:r>
          </a:p>
        </p:txBody>
      </p:sp>
      <p:sp>
        <p:nvSpPr>
          <p:cNvPr id="147" name="Shape 147"/>
          <p:cNvSpPr txBox="1"/>
          <p:nvPr>
            <p:ph idx="1" type="body"/>
          </p:nvPr>
        </p:nvSpPr>
        <p:spPr>
          <a:xfrm>
            <a:off x="1297500" y="1567550"/>
            <a:ext cx="7038900" cy="3210300"/>
          </a:xfrm>
          <a:prstGeom prst="rect">
            <a:avLst/>
          </a:prstGeom>
        </p:spPr>
        <p:txBody>
          <a:bodyPr anchorCtr="0" anchor="t" bIns="91425" lIns="91425" rIns="91425" wrap="square" tIns="91425">
            <a:noAutofit/>
          </a:bodyPr>
          <a:lstStyle/>
          <a:p>
            <a:pPr lvl="0">
              <a:spcBef>
                <a:spcPts val="0"/>
              </a:spcBef>
              <a:buNone/>
            </a:pPr>
            <a:r>
              <a:rPr lang="en" sz="1800">
                <a:solidFill>
                  <a:srgbClr val="FFFFFF"/>
                </a:solidFill>
              </a:rPr>
              <a:t>Firstly, we will generate time-table given a user’s department and registered courses which will be provided by him at the time of SignUp. The user has complete flexibility to edit courses and department.</a:t>
            </a:r>
          </a:p>
          <a:p>
            <a:pPr lvl="0" rtl="0">
              <a:spcBef>
                <a:spcPts val="0"/>
              </a:spcBef>
              <a:buNone/>
            </a:pPr>
            <a:r>
              <a:rPr lang="en" sz="1800">
                <a:solidFill>
                  <a:srgbClr val="FFFFFF"/>
                </a:solidFill>
              </a:rPr>
              <a:t>Our app will be open community, which means that anyone in the department can upload quiz/exam schedule for the whole department, which will be finalized/disregarded by each user as per their choice. Thus, this will be a provision to allow changes to the users’ “personal” schedule.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297500" y="593125"/>
            <a:ext cx="70389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Motivation</a:t>
            </a:r>
          </a:p>
        </p:txBody>
      </p:sp>
      <p:sp>
        <p:nvSpPr>
          <p:cNvPr id="153" name="Shape 153"/>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spcBef>
                <a:spcPts val="0"/>
              </a:spcBef>
              <a:buNone/>
            </a:pPr>
            <a:r>
              <a:rPr lang="en" sz="1800">
                <a:solidFill>
                  <a:srgbClr val="FFFFFF"/>
                </a:solidFill>
              </a:rPr>
              <a:t>The need of the hour demands that students should be deft at time management, which will be facilitated by our app. Our aim is to create a “one-stop platform” to keep track of all their activities, especially academic.</a:t>
            </a:r>
          </a:p>
          <a:p>
            <a:pPr lvl="0" rtl="0">
              <a:spcBef>
                <a:spcPts val="0"/>
              </a:spcBef>
              <a:buNone/>
            </a:pPr>
            <a:r>
              <a:rPr lang="en" sz="1800">
                <a:solidFill>
                  <a:srgbClr val="FFFFFF"/>
                </a:solidFill>
              </a:rPr>
              <a:t>As most of us have felt, important messages are usually difficult to locate due to spamming on social media. So one of the motivations behind idea of this app is to cut short the spamming and deliver only relevant info.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1297500" y="593125"/>
            <a:ext cx="70389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Problem Statement</a:t>
            </a:r>
          </a:p>
        </p:txBody>
      </p:sp>
      <p:sp>
        <p:nvSpPr>
          <p:cNvPr id="159" name="Shape 15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indent="457200" lvl="0" rtl="0">
              <a:spcBef>
                <a:spcPts val="0"/>
              </a:spcBef>
              <a:buNone/>
            </a:pPr>
            <a:r>
              <a:rPr lang="en" sz="1800">
                <a:solidFill>
                  <a:srgbClr val="FFFFFF"/>
                </a:solidFill>
              </a:rPr>
              <a:t>A Time-Table is made available to the user after they login/signup using their  credentials. Also, there will be provisions to add time slots for tutorials, extra classes, quizzes, and assignments etc into the time-table. We will also implement categorized forums for different courses and common forum for whole department.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1297500" y="593125"/>
            <a:ext cx="7467600" cy="914100"/>
          </a:xfrm>
          <a:prstGeom prst="rect">
            <a:avLst/>
          </a:prstGeom>
        </p:spPr>
        <p:txBody>
          <a:bodyPr anchorCtr="0" anchor="t" bIns="91425" lIns="91425" rIns="91425" wrap="square" tIns="91425">
            <a:noAutofit/>
          </a:bodyPr>
          <a:lstStyle/>
          <a:p>
            <a:pPr lvl="0" rtl="0">
              <a:spcBef>
                <a:spcPts val="0"/>
              </a:spcBef>
              <a:spcAft>
                <a:spcPts val="1600"/>
              </a:spcAft>
              <a:buNone/>
            </a:pPr>
            <a:r>
              <a:rPr lang="en" sz="3600">
                <a:solidFill>
                  <a:srgbClr val="FFFFFF"/>
                </a:solidFill>
                <a:latin typeface="Lato"/>
                <a:ea typeface="Lato"/>
                <a:cs typeface="Lato"/>
                <a:sym typeface="Lato"/>
              </a:rPr>
              <a:t>Software/Hardware Requirements</a:t>
            </a:r>
          </a:p>
        </p:txBody>
      </p:sp>
      <p:sp>
        <p:nvSpPr>
          <p:cNvPr id="165" name="Shape 165"/>
          <p:cNvSpPr txBox="1"/>
          <p:nvPr>
            <p:ph idx="1" type="body"/>
          </p:nvPr>
        </p:nvSpPr>
        <p:spPr>
          <a:xfrm>
            <a:off x="1297500" y="1567550"/>
            <a:ext cx="7038900" cy="3279300"/>
          </a:xfrm>
          <a:prstGeom prst="rect">
            <a:avLst/>
          </a:prstGeom>
        </p:spPr>
        <p:txBody>
          <a:bodyPr anchorCtr="0" anchor="t" bIns="91425" lIns="91425" rIns="91425" wrap="square" tIns="91425">
            <a:noAutofit/>
          </a:bodyPr>
          <a:lstStyle/>
          <a:p>
            <a:pPr indent="-342900" lvl="0" marL="457200" rtl="0">
              <a:spcBef>
                <a:spcPts val="0"/>
              </a:spcBef>
              <a:buClr>
                <a:srgbClr val="FFFFFF"/>
              </a:buClr>
              <a:buSzPct val="100000"/>
              <a:buAutoNum type="arabicPeriod"/>
            </a:pPr>
            <a:r>
              <a:rPr lang="en" sz="1800">
                <a:solidFill>
                  <a:srgbClr val="FFFFFF"/>
                </a:solidFill>
              </a:rPr>
              <a:t>Android Studio</a:t>
            </a:r>
          </a:p>
          <a:p>
            <a:pPr indent="-342900" lvl="0" marL="457200" rtl="0">
              <a:spcBef>
                <a:spcPts val="0"/>
              </a:spcBef>
              <a:buClr>
                <a:srgbClr val="FFFFFF"/>
              </a:buClr>
              <a:buSzPct val="100000"/>
              <a:buAutoNum type="arabicPeriod"/>
            </a:pPr>
            <a:r>
              <a:rPr lang="en" sz="1800">
                <a:solidFill>
                  <a:srgbClr val="FFFFFF"/>
                </a:solidFill>
              </a:rPr>
              <a:t>Android Emulator, Debugger</a:t>
            </a:r>
          </a:p>
          <a:p>
            <a:pPr indent="-342900" lvl="0" marL="457200" rtl="0">
              <a:spcBef>
                <a:spcPts val="0"/>
              </a:spcBef>
              <a:buClr>
                <a:srgbClr val="FFFFFF"/>
              </a:buClr>
              <a:buSzPct val="100000"/>
              <a:buAutoNum type="arabicPeriod"/>
            </a:pPr>
            <a:r>
              <a:rPr lang="en" sz="1800">
                <a:solidFill>
                  <a:srgbClr val="FFFFFF"/>
                </a:solidFill>
              </a:rPr>
              <a:t>PHP</a:t>
            </a:r>
          </a:p>
          <a:p>
            <a:pPr indent="-342900" lvl="0" marL="457200" rtl="0">
              <a:spcBef>
                <a:spcPts val="0"/>
              </a:spcBef>
              <a:buClr>
                <a:srgbClr val="FFFFFF"/>
              </a:buClr>
              <a:buSzPct val="100000"/>
              <a:buAutoNum type="arabicPeriod"/>
            </a:pPr>
            <a:r>
              <a:rPr lang="en" sz="1800">
                <a:solidFill>
                  <a:srgbClr val="FFFFFF"/>
                </a:solidFill>
              </a:rPr>
              <a:t>SQL</a:t>
            </a:r>
          </a:p>
          <a:p>
            <a:pPr indent="-342900" lvl="0" marL="457200" rtl="0">
              <a:spcBef>
                <a:spcPts val="0"/>
              </a:spcBef>
              <a:buClr>
                <a:srgbClr val="FFFFFF"/>
              </a:buClr>
              <a:buSzPct val="100000"/>
              <a:buAutoNum type="arabicPeriod"/>
            </a:pPr>
            <a:r>
              <a:rPr lang="en" sz="1800"/>
              <a:t>Java</a:t>
            </a:r>
          </a:p>
          <a:p>
            <a:pPr indent="-342900" lvl="0" marL="457200" rtl="0">
              <a:spcBef>
                <a:spcPts val="0"/>
              </a:spcBef>
              <a:buClr>
                <a:srgbClr val="FFFFFF"/>
              </a:buClr>
              <a:buSzPct val="100000"/>
              <a:buAutoNum type="arabicPeriod"/>
            </a:pPr>
            <a:r>
              <a:rPr lang="en" sz="1800">
                <a:solidFill>
                  <a:srgbClr val="FFFFFF"/>
                </a:solidFill>
              </a:rPr>
              <a:t>phpMyAdmin</a:t>
            </a:r>
          </a:p>
          <a:p>
            <a:pPr indent="-342900" lvl="0" marL="457200" rtl="0">
              <a:spcBef>
                <a:spcPts val="0"/>
              </a:spcBef>
              <a:buClr>
                <a:srgbClr val="FFFFFF"/>
              </a:buClr>
              <a:buSzPct val="100000"/>
              <a:buAutoNum type="arabicPeriod"/>
            </a:pPr>
            <a:r>
              <a:rPr lang="en" sz="1800">
                <a:solidFill>
                  <a:srgbClr val="FFFFFF"/>
                </a:solidFill>
              </a:rPr>
              <a:t>GitHub</a:t>
            </a:r>
          </a:p>
          <a:p>
            <a:pPr indent="-342900" lvl="0" marL="457200" rtl="0">
              <a:spcBef>
                <a:spcPts val="0"/>
              </a:spcBef>
              <a:buClr>
                <a:srgbClr val="FFFFFF"/>
              </a:buClr>
              <a:buSzPct val="100000"/>
              <a:buAutoNum type="arabicPeriod"/>
            </a:pPr>
            <a:r>
              <a:rPr lang="en" sz="1800">
                <a:solidFill>
                  <a:srgbClr val="FFFFFF"/>
                </a:solidFill>
              </a:rPr>
              <a:t>000webhost (Online free webhost)</a:t>
            </a:r>
          </a:p>
          <a:p>
            <a:pPr indent="-342900" lvl="0" marL="457200" rtl="0">
              <a:spcBef>
                <a:spcPts val="0"/>
              </a:spcBef>
              <a:buClr>
                <a:srgbClr val="FFFFFF"/>
              </a:buClr>
              <a:buSzPct val="100000"/>
              <a:buAutoNum type="arabicPeriod"/>
            </a:pPr>
            <a:r>
              <a:rPr lang="en" sz="1800">
                <a:solidFill>
                  <a:srgbClr val="FFFFFF"/>
                </a:solidFill>
              </a:rPr>
              <a:t>LaTex</a:t>
            </a:r>
          </a:p>
          <a:p>
            <a:pPr indent="-342900" lvl="0" marL="457200" rtl="0">
              <a:spcBef>
                <a:spcPts val="0"/>
              </a:spcBef>
              <a:buClr>
                <a:srgbClr val="FFFFFF"/>
              </a:buClr>
              <a:buSzPct val="100000"/>
              <a:buAutoNum type="arabicPeriod"/>
            </a:pPr>
            <a:r>
              <a:rPr lang="en" sz="1800">
                <a:solidFill>
                  <a:srgbClr val="FFFFFF"/>
                </a:solidFill>
              </a:rPr>
              <a:t>JavaDoc</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6135350" y="313975"/>
            <a:ext cx="2696400" cy="3201600"/>
          </a:xfrm>
          <a:prstGeom prst="rect">
            <a:avLst/>
          </a:prstGeom>
        </p:spPr>
        <p:txBody>
          <a:bodyPr anchorCtr="0" anchor="t" bIns="91425" lIns="91425" rIns="91425" wrap="square" tIns="91425">
            <a:noAutofit/>
          </a:bodyPr>
          <a:lstStyle/>
          <a:p>
            <a:pPr lvl="0">
              <a:spcBef>
                <a:spcPts val="0"/>
              </a:spcBef>
              <a:buNone/>
            </a:pPr>
            <a:r>
              <a:rPr lang="en"/>
              <a:t>Implementation Flow Chart</a:t>
            </a:r>
          </a:p>
          <a:p>
            <a:pPr lvl="0">
              <a:spcBef>
                <a:spcPts val="0"/>
              </a:spcBef>
              <a:buNone/>
            </a:pPr>
            <a:r>
              <a:rPr lang="en"/>
              <a:t>(The one which was promised in the first presentation)</a:t>
            </a:r>
          </a:p>
        </p:txBody>
      </p:sp>
      <p:pic>
        <p:nvPicPr>
          <p:cNvPr descr="Screenshot from 2017-09-20 12-45-53.png" id="171" name="Shape 171"/>
          <p:cNvPicPr preferRelativeResize="0"/>
          <p:nvPr/>
        </p:nvPicPr>
        <p:blipFill>
          <a:blip r:embed="rId3">
            <a:alphaModFix/>
          </a:blip>
          <a:stretch>
            <a:fillRect/>
          </a:stretch>
        </p:blipFill>
        <p:spPr>
          <a:xfrm>
            <a:off x="1360475" y="15300"/>
            <a:ext cx="4639850" cy="5112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1249925" y="1907825"/>
            <a:ext cx="3480600" cy="2034600"/>
          </a:xfrm>
          <a:prstGeom prst="rect">
            <a:avLst/>
          </a:prstGeom>
        </p:spPr>
        <p:txBody>
          <a:bodyPr anchorCtr="0" anchor="t" bIns="91425" lIns="91425" rIns="91425" wrap="square" tIns="91425">
            <a:noAutofit/>
          </a:bodyPr>
          <a:lstStyle/>
          <a:p>
            <a:pPr lvl="0">
              <a:spcBef>
                <a:spcPts val="0"/>
              </a:spcBef>
              <a:buNone/>
            </a:pPr>
            <a:r>
              <a:rPr lang="en" sz="4800"/>
              <a:t>Welcome!</a:t>
            </a:r>
          </a:p>
        </p:txBody>
      </p:sp>
      <p:pic>
        <p:nvPicPr>
          <p:cNvPr descr="pic1.png" id="177" name="Shape 177"/>
          <p:cNvPicPr preferRelativeResize="0"/>
          <p:nvPr/>
        </p:nvPicPr>
        <p:blipFill>
          <a:blip r:embed="rId3">
            <a:alphaModFix/>
          </a:blip>
          <a:stretch>
            <a:fillRect/>
          </a:stretch>
        </p:blipFill>
        <p:spPr>
          <a:xfrm>
            <a:off x="5899500" y="706225"/>
            <a:ext cx="2019840" cy="35908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208475" y="198700"/>
            <a:ext cx="7038900" cy="914100"/>
          </a:xfrm>
          <a:prstGeom prst="rect">
            <a:avLst/>
          </a:prstGeom>
        </p:spPr>
        <p:txBody>
          <a:bodyPr anchorCtr="0" anchor="t" bIns="91425" lIns="91425" rIns="91425" wrap="square" tIns="91425">
            <a:noAutofit/>
          </a:bodyPr>
          <a:lstStyle/>
          <a:p>
            <a:pPr lvl="0">
              <a:spcBef>
                <a:spcPts val="0"/>
              </a:spcBef>
              <a:buNone/>
            </a:pPr>
            <a:r>
              <a:rPr lang="en"/>
              <a:t>Login/Register</a:t>
            </a:r>
          </a:p>
        </p:txBody>
      </p:sp>
      <p:pic>
        <p:nvPicPr>
          <p:cNvPr descr="pic2.png" id="183" name="Shape 183"/>
          <p:cNvPicPr preferRelativeResize="0"/>
          <p:nvPr/>
        </p:nvPicPr>
        <p:blipFill>
          <a:blip r:embed="rId3">
            <a:alphaModFix/>
          </a:blip>
          <a:stretch>
            <a:fillRect/>
          </a:stretch>
        </p:blipFill>
        <p:spPr>
          <a:xfrm>
            <a:off x="1616550" y="1055750"/>
            <a:ext cx="2012850" cy="3578400"/>
          </a:xfrm>
          <a:prstGeom prst="rect">
            <a:avLst/>
          </a:prstGeom>
          <a:noFill/>
          <a:ln>
            <a:noFill/>
          </a:ln>
        </p:spPr>
      </p:pic>
      <p:pic>
        <p:nvPicPr>
          <p:cNvPr descr="pic3.png" id="184" name="Shape 184"/>
          <p:cNvPicPr preferRelativeResize="0"/>
          <p:nvPr/>
        </p:nvPicPr>
        <p:blipFill>
          <a:blip r:embed="rId4">
            <a:alphaModFix/>
          </a:blip>
          <a:stretch>
            <a:fillRect/>
          </a:stretch>
        </p:blipFill>
        <p:spPr>
          <a:xfrm>
            <a:off x="5328625" y="1055750"/>
            <a:ext cx="2012850" cy="357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